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8" r:id="rId11"/>
    <p:sldId id="265" r:id="rId12"/>
    <p:sldId id="283" r:id="rId13"/>
    <p:sldId id="267" r:id="rId14"/>
    <p:sldId id="268" r:id="rId15"/>
    <p:sldId id="285" r:id="rId16"/>
    <p:sldId id="291" r:id="rId17"/>
    <p:sldId id="266" r:id="rId18"/>
    <p:sldId id="269" r:id="rId19"/>
    <p:sldId id="287" r:id="rId20"/>
    <p:sldId id="270" r:id="rId21"/>
    <p:sldId id="273" r:id="rId22"/>
    <p:sldId id="274" r:id="rId23"/>
    <p:sldId id="286" r:id="rId24"/>
    <p:sldId id="271" r:id="rId25"/>
    <p:sldId id="272" r:id="rId26"/>
    <p:sldId id="290" r:id="rId27"/>
    <p:sldId id="275" r:id="rId28"/>
    <p:sldId id="276" r:id="rId29"/>
    <p:sldId id="277" r:id="rId30"/>
    <p:sldId id="281" r:id="rId31"/>
    <p:sldId id="289" r:id="rId32"/>
    <p:sldId id="278" r:id="rId33"/>
    <p:sldId id="279" r:id="rId34"/>
    <p:sldId id="280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AF733-53ED-4DEE-9DCF-53C7FB8C338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5B23D-10FA-4EF8-87B9-CD158F2C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3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Neck proprioceptors</a:t>
            </a:r>
          </a:p>
          <a:p>
            <a:pPr marL="0" indent="0">
              <a:buNone/>
            </a:pPr>
            <a:r>
              <a:rPr lang="en-US" dirty="0" smtClean="0"/>
              <a:t>Joint receptors of the neck</a:t>
            </a:r>
          </a:p>
          <a:p>
            <a:pPr marL="0" indent="0">
              <a:buNone/>
            </a:pPr>
            <a:r>
              <a:rPr lang="en-US" dirty="0" smtClean="0"/>
              <a:t>Send impulses directly to the vestibular and reticular nuclei or via the cerebellum.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Proprioceptive and exteroceptive information from the body</a:t>
            </a:r>
          </a:p>
          <a:p>
            <a:pPr marL="0" indent="0">
              <a:buNone/>
            </a:pPr>
            <a:r>
              <a:rPr lang="en-US" dirty="0" smtClean="0"/>
              <a:t>Pressure sensation from foot pads</a:t>
            </a:r>
          </a:p>
          <a:p>
            <a:pPr marL="0" indent="0">
              <a:buNone/>
            </a:pPr>
            <a:r>
              <a:rPr lang="en-US" dirty="0" smtClean="0"/>
              <a:t>Air pressure sensation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Visual mechanisms- shift of visual images on the retina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C5B23D-10FA-4EF8-87B9-CD158F2C7A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3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7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1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4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5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0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3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6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7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8D999-A6BF-46B3-9368-A0DB544CC77C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0150A-8DCD-40CB-8584-70C656E31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2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VESTIBULAR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Tania Warnakulasuriya</a:t>
            </a:r>
          </a:p>
          <a:p>
            <a:r>
              <a:rPr lang="en-US" dirty="0" smtClean="0"/>
              <a:t>Department of Physiology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3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potential of a hair cell and vestibular nerve action potential frequency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094" y="1979973"/>
            <a:ext cx="7564531" cy="34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70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brain identify the bending of the 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each macula, hair cells are oriented in a different direction.</a:t>
            </a:r>
          </a:p>
          <a:p>
            <a:r>
              <a:rPr lang="en-US" dirty="0" smtClean="0"/>
              <a:t>Some are stimulated with forward bending of the head</a:t>
            </a:r>
          </a:p>
          <a:p>
            <a:r>
              <a:rPr lang="en-US" dirty="0" smtClean="0"/>
              <a:t>Some by backward bending of the head</a:t>
            </a:r>
          </a:p>
          <a:p>
            <a:r>
              <a:rPr lang="en-US" dirty="0" smtClean="0"/>
              <a:t>The pattern of excitation in the macular nerves will be different for each orientation of the head in the gravitational field.</a:t>
            </a:r>
          </a:p>
          <a:p>
            <a:r>
              <a:rPr lang="en-US" dirty="0" smtClean="0"/>
              <a:t>Brain recognizes this pattern as the head orientation in space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96" y="682625"/>
            <a:ext cx="6848412" cy="513630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4083"/>
          <a:stretch/>
        </p:blipFill>
        <p:spPr>
          <a:xfrm>
            <a:off x="107576" y="682625"/>
            <a:ext cx="46174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6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Brain will be appraised of the position of the head with respect to direction of gravity</a:t>
            </a:r>
          </a:p>
          <a:p>
            <a:r>
              <a:rPr lang="en-US" dirty="0" smtClean="0"/>
              <a:t>Vestibular, cerebellar and reticular motor nerve systems of the brain will excite posture muscles</a:t>
            </a:r>
          </a:p>
          <a:p>
            <a:r>
              <a:rPr lang="en-US" dirty="0" smtClean="0"/>
              <a:t>Maintain equilibrium</a:t>
            </a:r>
          </a:p>
          <a:p>
            <a:r>
              <a:rPr lang="en-US" dirty="0" smtClean="0"/>
              <a:t>The utricle and saccule system functions most effectively in the near vertical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42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accelerating forward</a:t>
            </a:r>
          </a:p>
          <a:p>
            <a:pPr marL="0" indent="0">
              <a:buNone/>
            </a:pPr>
            <a:r>
              <a:rPr lang="en-US" dirty="0" smtClean="0"/>
              <a:t>Statoconia ( greater mass inertia than surrounding fluid) fall backward</a:t>
            </a:r>
          </a:p>
          <a:p>
            <a:pPr marL="0" indent="0">
              <a:buNone/>
            </a:pPr>
            <a:r>
              <a:rPr lang="en-US" dirty="0" smtClean="0"/>
              <a:t>Gives the feeling of disequilibrium-</a:t>
            </a:r>
            <a:r>
              <a:rPr lang="en-US" dirty="0"/>
              <a:t> f</a:t>
            </a:r>
            <a:r>
              <a:rPr lang="en-US" dirty="0" smtClean="0"/>
              <a:t>eeling of falling backward</a:t>
            </a:r>
          </a:p>
          <a:p>
            <a:pPr marL="0" indent="0">
              <a:buNone/>
            </a:pPr>
            <a:r>
              <a:rPr lang="en-US" dirty="0" smtClean="0"/>
              <a:t>Causes the person to lean forward to equalize the shift of </a:t>
            </a:r>
            <a:r>
              <a:rPr lang="en-US" dirty="0" err="1" smtClean="0"/>
              <a:t>statoconia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At the point where the nervous system detects a state of proper equilibrium the body leans no further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7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ner E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0702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of the following are true regarding the vestibular apparatus?</a:t>
            </a:r>
          </a:p>
          <a:p>
            <a:pPr marL="0" indent="0">
              <a:buNone/>
            </a:pPr>
            <a:r>
              <a:rPr lang="en-US" dirty="0" smtClean="0"/>
              <a:t>A) Semicircular canals detect rotational acceleration.</a:t>
            </a:r>
          </a:p>
          <a:p>
            <a:pPr marL="0" indent="0">
              <a:buNone/>
            </a:pPr>
            <a:r>
              <a:rPr lang="en-US" dirty="0" smtClean="0"/>
              <a:t>B) Utricle detect </a:t>
            </a:r>
            <a:r>
              <a:rPr lang="en-US" dirty="0"/>
              <a:t>l</a:t>
            </a:r>
            <a:r>
              <a:rPr lang="en-US" dirty="0" smtClean="0"/>
              <a:t>inear horizontal acceleration.</a:t>
            </a:r>
          </a:p>
          <a:p>
            <a:pPr marL="0" indent="0">
              <a:buNone/>
            </a:pPr>
            <a:r>
              <a:rPr lang="en-US" dirty="0" smtClean="0"/>
              <a:t>C) Saccule detect linear vertical acceleration.</a:t>
            </a:r>
          </a:p>
          <a:p>
            <a:pPr marL="0" indent="0">
              <a:buNone/>
            </a:pPr>
            <a:r>
              <a:rPr lang="en-US" dirty="0" smtClean="0"/>
              <a:t>D)The sensory organ in the utricles are crista ampularis.</a:t>
            </a:r>
          </a:p>
          <a:p>
            <a:pPr marL="0" indent="0">
              <a:buNone/>
            </a:pPr>
            <a:r>
              <a:rPr lang="en-US" dirty="0" smtClean="0"/>
              <a:t>E) The sensory organ in the saccule are maculae.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TTTFT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3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Semicircular canals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Anterior</a:t>
            </a:r>
          </a:p>
          <a:p>
            <a:r>
              <a:rPr lang="en-US" dirty="0" smtClean="0"/>
              <a:t>Posterior </a:t>
            </a:r>
          </a:p>
          <a:p>
            <a:r>
              <a:rPr lang="en-US" dirty="0" smtClean="0"/>
              <a:t>Lateral ( Horizontal)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Arranged right angles (90</a:t>
            </a:r>
            <a:r>
              <a:rPr lang="en-US" baseline="30000" dirty="0" smtClean="0"/>
              <a:t>0</a:t>
            </a:r>
            <a:r>
              <a:rPr lang="en-US" dirty="0" smtClean="0"/>
              <a:t>) to one another.</a:t>
            </a:r>
          </a:p>
          <a:p>
            <a:pPr marL="0" indent="0">
              <a:buNone/>
            </a:pPr>
            <a:r>
              <a:rPr lang="en-US" dirty="0" smtClean="0"/>
              <a:t>Represent all three planes in space.</a:t>
            </a:r>
          </a:p>
          <a:p>
            <a:pPr marL="0" indent="0">
              <a:buNone/>
            </a:pPr>
            <a:r>
              <a:rPr lang="en-US" dirty="0" smtClean="0"/>
              <a:t>Filled with endolymph</a:t>
            </a:r>
          </a:p>
          <a:p>
            <a:pPr marL="0" indent="0">
              <a:buNone/>
            </a:pPr>
            <a:r>
              <a:rPr lang="en-US" dirty="0" smtClean="0"/>
              <a:t>Each semicircular canal has an enlargement at one end- ampulla</a:t>
            </a:r>
          </a:p>
          <a:p>
            <a:pPr marL="0" indent="0">
              <a:buNone/>
            </a:pPr>
            <a:r>
              <a:rPr lang="en-US" dirty="0" smtClean="0"/>
              <a:t>Ampulla contain crista ampullaris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818" y="365125"/>
            <a:ext cx="49053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30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Crista ampullaris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31541" cy="4351338"/>
          </a:xfrm>
        </p:spPr>
        <p:txBody>
          <a:bodyPr/>
          <a:lstStyle/>
          <a:p>
            <a:r>
              <a:rPr lang="en-US" dirty="0" smtClean="0"/>
              <a:t>Composed of hair cells </a:t>
            </a:r>
          </a:p>
          <a:p>
            <a:r>
              <a:rPr lang="en-US" dirty="0" smtClean="0"/>
              <a:t>Hairs are embedded in a loose gelatinous tissue mass- cupula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804" r="1666"/>
          <a:stretch/>
        </p:blipFill>
        <p:spPr>
          <a:xfrm>
            <a:off x="5980446" y="900953"/>
            <a:ext cx="5584024" cy="3415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58" y="4543425"/>
            <a:ext cx="20955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1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of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6194612" cy="4805363"/>
          </a:xfrm>
        </p:spPr>
        <p:txBody>
          <a:bodyPr>
            <a:normAutofit/>
          </a:bodyPr>
          <a:lstStyle/>
          <a:p>
            <a:r>
              <a:rPr lang="en-US" dirty="0" smtClean="0"/>
              <a:t>When the head rotates, the bony labyrinth rotates with the head.</a:t>
            </a:r>
          </a:p>
          <a:p>
            <a:r>
              <a:rPr lang="en-US" dirty="0" smtClean="0"/>
              <a:t>Inertia of fluid make it remain stationary.</a:t>
            </a:r>
          </a:p>
          <a:p>
            <a:r>
              <a:rPr lang="en-US" dirty="0" smtClean="0"/>
              <a:t>It is as if fluid is flowing in the opposite direction.</a:t>
            </a:r>
          </a:p>
          <a:p>
            <a:r>
              <a:rPr lang="en-US" dirty="0" smtClean="0"/>
              <a:t>Cupula will bend in the direction of flow.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581585"/>
            <a:ext cx="5219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Vestibular apparatus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7135906" cy="4682751"/>
          </a:xfrm>
        </p:spPr>
        <p:txBody>
          <a:bodyPr>
            <a:normAutofit/>
          </a:bodyPr>
          <a:lstStyle/>
          <a:p>
            <a:r>
              <a:rPr lang="en-US" dirty="0" smtClean="0"/>
              <a:t>Sensory organ detecting sensation of equilibrium</a:t>
            </a:r>
          </a:p>
          <a:p>
            <a:r>
              <a:rPr lang="en-US" dirty="0" smtClean="0"/>
              <a:t>Composed of bony tubes ( bony labyrinth)</a:t>
            </a:r>
          </a:p>
          <a:p>
            <a:r>
              <a:rPr lang="en-US" dirty="0" smtClean="0"/>
              <a:t>Located in petrous part of temporal bone</a:t>
            </a:r>
          </a:p>
          <a:p>
            <a:r>
              <a:rPr lang="en-US" dirty="0" smtClean="0"/>
              <a:t>With in the bony labyrinth lies the membranous labyrinth</a:t>
            </a:r>
          </a:p>
          <a:p>
            <a:r>
              <a:rPr lang="en-US" dirty="0" smtClean="0"/>
              <a:t>Membranous labyrinth is composed of membranous tubes and chambers</a:t>
            </a:r>
          </a:p>
          <a:p>
            <a:r>
              <a:rPr lang="en-US" dirty="0" smtClean="0"/>
              <a:t>Membranous labyrinth is the functional part of the vestibular system</a:t>
            </a:r>
          </a:p>
          <a:p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8406" r="4498" b="4590"/>
          <a:stretch/>
        </p:blipFill>
        <p:spPr bwMode="auto">
          <a:xfrm>
            <a:off x="7205414" y="44683"/>
            <a:ext cx="4986586" cy="35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73503" y="4166999"/>
            <a:ext cx="36184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Semicircular canal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Utricle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Saccule</a:t>
            </a:r>
          </a:p>
        </p:txBody>
      </p:sp>
    </p:spTree>
    <p:extLst>
      <p:ext uri="{BB962C8B-B14F-4D97-AF65-F5344CB8AC3E}">
        <p14:creationId xmlns:p14="http://schemas.microsoft.com/office/powerpoint/2010/main" val="440204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of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71600"/>
            <a:ext cx="10860741" cy="2151529"/>
          </a:xfrm>
        </p:spPr>
        <p:txBody>
          <a:bodyPr>
            <a:normAutofit/>
          </a:bodyPr>
          <a:lstStyle/>
          <a:p>
            <a:r>
              <a:rPr lang="en-US" dirty="0" err="1" smtClean="0"/>
              <a:t>Kinocilia</a:t>
            </a:r>
            <a:r>
              <a:rPr lang="en-US" dirty="0" smtClean="0"/>
              <a:t> of the hair cells in the </a:t>
            </a:r>
            <a:r>
              <a:rPr lang="en-US" dirty="0" err="1" smtClean="0"/>
              <a:t>ampullary</a:t>
            </a:r>
            <a:r>
              <a:rPr lang="en-US" dirty="0" smtClean="0"/>
              <a:t> crest are all oriented in the same direction in the cupula</a:t>
            </a:r>
          </a:p>
          <a:p>
            <a:r>
              <a:rPr lang="en-US" dirty="0" smtClean="0"/>
              <a:t>Bending of the cupula in one direction cause depolarization;</a:t>
            </a:r>
          </a:p>
          <a:p>
            <a:pPr marL="0" indent="0">
              <a:buNone/>
            </a:pPr>
            <a:r>
              <a:rPr lang="en-US" dirty="0"/>
              <a:t>b</a:t>
            </a:r>
            <a:r>
              <a:rPr lang="en-US" dirty="0" smtClean="0"/>
              <a:t>ending of the cupula in the opposite direction causes hyperpolarization.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b="7488"/>
          <a:stretch/>
        </p:blipFill>
        <p:spPr>
          <a:xfrm>
            <a:off x="1156445" y="3329534"/>
            <a:ext cx="9457765" cy="35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0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impulse rate with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013576" cy="4737005"/>
          </a:xfrm>
        </p:spPr>
        <p:txBody>
          <a:bodyPr>
            <a:normAutofit/>
          </a:bodyPr>
          <a:lstStyle/>
          <a:p>
            <a:r>
              <a:rPr lang="en-US" dirty="0" smtClean="0"/>
              <a:t>At resting stage there is a tonic discharge of ~100 impulses /sec</a:t>
            </a:r>
          </a:p>
          <a:p>
            <a:r>
              <a:rPr lang="en-US" dirty="0" smtClean="0"/>
              <a:t>At the initiation of rotation- increase in rate of discharge</a:t>
            </a:r>
          </a:p>
          <a:p>
            <a:r>
              <a:rPr lang="en-US" dirty="0" smtClean="0"/>
              <a:t>With continued rotation the fluid achieve the same momentum as the bony labyrinth and there is no relative motion.</a:t>
            </a:r>
          </a:p>
          <a:p>
            <a:r>
              <a:rPr lang="en-US" dirty="0" smtClean="0"/>
              <a:t>Cupula returns to the resting position due to elastic recoil</a:t>
            </a:r>
          </a:p>
          <a:p>
            <a:r>
              <a:rPr lang="en-US" dirty="0" smtClean="0"/>
              <a:t>The rate of discharge by the hair cells in crista ampullaris reduce to the baseline levels.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1717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impulse rate with cessation of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60141" cy="4351338"/>
          </a:xfrm>
        </p:spPr>
        <p:txBody>
          <a:bodyPr/>
          <a:lstStyle/>
          <a:p>
            <a:r>
              <a:rPr lang="en-US" dirty="0" smtClean="0"/>
              <a:t>When the rotation stops the endolymph continues to rotate.</a:t>
            </a:r>
          </a:p>
          <a:p>
            <a:r>
              <a:rPr lang="en-US" dirty="0" smtClean="0"/>
              <a:t>Cupula now bends in the opposite direction.</a:t>
            </a:r>
          </a:p>
          <a:p>
            <a:r>
              <a:rPr lang="en-US" dirty="0" smtClean="0"/>
              <a:t>Stop discharges from the hair cells in crista ampullaris.</a:t>
            </a:r>
          </a:p>
          <a:p>
            <a:r>
              <a:rPr lang="en-US" dirty="0" smtClean="0"/>
              <a:t>When endolymph stops moving in another few seconds cupula returns to the resting stage and fire the tonic level.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098" y="1825625"/>
            <a:ext cx="44862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48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Vestibular Syste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2456" y="199488"/>
            <a:ext cx="8878824" cy="6658512"/>
          </a:xfrm>
        </p:spPr>
      </p:pic>
    </p:spTree>
    <p:extLst>
      <p:ext uri="{BB962C8B-B14F-4D97-AF65-F5344CB8AC3E}">
        <p14:creationId xmlns:p14="http://schemas.microsoft.com/office/powerpoint/2010/main" val="416596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Appraisal of rotation by the 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vestibular nerve impulses tells the central nervous system of the </a:t>
            </a:r>
          </a:p>
          <a:p>
            <a:pPr marL="0" indent="0">
              <a:buNone/>
            </a:pPr>
            <a:r>
              <a:rPr lang="en-US" dirty="0" smtClean="0"/>
              <a:t>A) change in the rotation</a:t>
            </a:r>
          </a:p>
          <a:p>
            <a:pPr marL="0" indent="0">
              <a:buNone/>
            </a:pPr>
            <a:r>
              <a:rPr lang="en-US" dirty="0" smtClean="0"/>
              <a:t>B) rate of change in rotation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In each of the three planes of space.</a:t>
            </a:r>
          </a:p>
          <a:p>
            <a:endParaRPr lang="en-US" dirty="0"/>
          </a:p>
          <a:p>
            <a:r>
              <a:rPr lang="en-US" dirty="0" smtClean="0"/>
              <a:t>The semicircular canals are important for the maintenance of equilibrium in rapid , intricate changes in body movement – dynamic equilibrium.</a:t>
            </a:r>
          </a:p>
          <a:p>
            <a:pPr marL="0" indent="0">
              <a:buNone/>
            </a:pPr>
            <a:r>
              <a:rPr lang="en-US" dirty="0" smtClean="0"/>
              <a:t>( do not play a part in static equilibrium or steady directional or rotational movement)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7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Vestibular mechanism stabilizing the 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7213"/>
            <a:ext cx="4473388" cy="4349750"/>
          </a:xfrm>
        </p:spPr>
        <p:txBody>
          <a:bodyPr/>
          <a:lstStyle/>
          <a:p>
            <a:r>
              <a:rPr lang="en-US" dirty="0" smtClean="0"/>
              <a:t>Detection of rotation by the semicircular ducts</a:t>
            </a:r>
          </a:p>
          <a:p>
            <a:r>
              <a:rPr lang="en-US" dirty="0" smtClean="0"/>
              <a:t>Reflex transmission through vestibular nuclei and medial longitudinal fasciculus</a:t>
            </a:r>
          </a:p>
          <a:p>
            <a:r>
              <a:rPr lang="en-US" dirty="0" smtClean="0"/>
              <a:t>Oculomotor nuclei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62" y="1304132"/>
            <a:ext cx="5033957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4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76238" y="1247775"/>
            <a:ext cx="11182350" cy="5167313"/>
            <a:chOff x="1676400" y="1670051"/>
            <a:chExt cx="11182350" cy="5167313"/>
          </a:xfrm>
        </p:grpSpPr>
        <p:sp>
          <p:nvSpPr>
            <p:cNvPr id="20482" name="Text Box 4"/>
            <p:cNvSpPr txBox="1">
              <a:spLocks noChangeArrowheads="1"/>
            </p:cNvSpPr>
            <p:nvPr/>
          </p:nvSpPr>
          <p:spPr bwMode="auto">
            <a:xfrm>
              <a:off x="2620963" y="1898650"/>
              <a:ext cx="2971800" cy="9541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800" dirty="0">
                  <a:solidFill>
                    <a:schemeClr val="tx1"/>
                  </a:solidFill>
                  <a:latin typeface="+mj-lt"/>
                </a:rPr>
                <a:t>Sudden movement of the head</a:t>
              </a:r>
            </a:p>
          </p:txBody>
        </p:sp>
        <p:grpSp>
          <p:nvGrpSpPr>
            <p:cNvPr id="2" name="Group 21"/>
            <p:cNvGrpSpPr>
              <a:grpSpLocks/>
            </p:cNvGrpSpPr>
            <p:nvPr/>
          </p:nvGrpSpPr>
          <p:grpSpPr bwMode="auto">
            <a:xfrm>
              <a:off x="5715000" y="1670051"/>
              <a:ext cx="4267200" cy="1384300"/>
              <a:chOff x="2640" y="1052"/>
              <a:chExt cx="2688" cy="872"/>
            </a:xfrm>
          </p:grpSpPr>
          <p:sp>
            <p:nvSpPr>
              <p:cNvPr id="20497" name="AutoShape 5"/>
              <p:cNvSpPr>
                <a:spLocks noChangeArrowheads="1"/>
              </p:cNvSpPr>
              <p:nvPr/>
            </p:nvSpPr>
            <p:spPr bwMode="auto">
              <a:xfrm>
                <a:off x="2640" y="1310"/>
                <a:ext cx="480" cy="288"/>
              </a:xfrm>
              <a:prstGeom prst="rightArrow">
                <a:avLst>
                  <a:gd name="adj1" fmla="val 50000"/>
                  <a:gd name="adj2" fmla="val 41667"/>
                </a:avLst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0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0498" name="Text Box 6"/>
              <p:cNvSpPr txBox="1">
                <a:spLocks noChangeArrowheads="1"/>
              </p:cNvSpPr>
              <p:nvPr/>
            </p:nvSpPr>
            <p:spPr bwMode="auto">
              <a:xfrm>
                <a:off x="3312" y="1052"/>
                <a:ext cx="2016" cy="8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800" dirty="0">
                    <a:solidFill>
                      <a:schemeClr val="tx1"/>
                    </a:solidFill>
                    <a:latin typeface="+mj-lt"/>
                  </a:rPr>
                  <a:t> Increase discharge from semicircular canals</a:t>
                </a:r>
              </a:p>
            </p:txBody>
          </p:sp>
        </p:grpSp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6781800" y="2965450"/>
              <a:ext cx="3810000" cy="2016125"/>
              <a:chOff x="3312" y="1868"/>
              <a:chExt cx="2400" cy="1270"/>
            </a:xfrm>
          </p:grpSpPr>
          <p:sp>
            <p:nvSpPr>
              <p:cNvPr id="20495" name="AutoShape 7"/>
              <p:cNvSpPr>
                <a:spLocks noChangeArrowheads="1"/>
              </p:cNvSpPr>
              <p:nvPr/>
            </p:nvSpPr>
            <p:spPr bwMode="auto">
              <a:xfrm>
                <a:off x="4128" y="1868"/>
                <a:ext cx="288" cy="288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0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0496" name="Text Box 8"/>
              <p:cNvSpPr txBox="1">
                <a:spLocks noChangeArrowheads="1"/>
              </p:cNvSpPr>
              <p:nvPr/>
            </p:nvSpPr>
            <p:spPr bwMode="auto">
              <a:xfrm>
                <a:off x="3312" y="2252"/>
                <a:ext cx="2400" cy="8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tx1"/>
                    </a:solidFill>
                    <a:latin typeface="+mj-lt"/>
                  </a:rPr>
                  <a:t>Reflex movement of the eyes </a:t>
                </a:r>
              </a:p>
              <a:p>
                <a:pPr>
                  <a:lnSpc>
                    <a:spcPct val="85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tx1"/>
                    </a:solidFill>
                    <a:latin typeface="+mj-lt"/>
                  </a:rPr>
                  <a:t>(vestibulo-ocular reflex)</a:t>
                </a:r>
              </a:p>
            </p:txBody>
          </p:sp>
        </p:grpSp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1676400" y="3549651"/>
              <a:ext cx="4876800" cy="1384300"/>
              <a:chOff x="96" y="2236"/>
              <a:chExt cx="3072" cy="872"/>
            </a:xfrm>
          </p:grpSpPr>
          <p:sp>
            <p:nvSpPr>
              <p:cNvPr id="20493" name="AutoShape 9"/>
              <p:cNvSpPr>
                <a:spLocks noChangeArrowheads="1"/>
              </p:cNvSpPr>
              <p:nvPr/>
            </p:nvSpPr>
            <p:spPr bwMode="auto">
              <a:xfrm>
                <a:off x="2688" y="2462"/>
                <a:ext cx="480" cy="288"/>
              </a:xfrm>
              <a:prstGeom prst="leftArrow">
                <a:avLst>
                  <a:gd name="adj1" fmla="val 50000"/>
                  <a:gd name="adj2" fmla="val 41667"/>
                </a:avLst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0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0494" name="Text Box 10"/>
              <p:cNvSpPr txBox="1">
                <a:spLocks noChangeArrowheads="1"/>
              </p:cNvSpPr>
              <p:nvPr/>
            </p:nvSpPr>
            <p:spPr bwMode="auto">
              <a:xfrm>
                <a:off x="96" y="2236"/>
                <a:ext cx="2544" cy="8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tx1"/>
                    </a:solidFill>
                    <a:latin typeface="+mj-lt"/>
                  </a:rPr>
                  <a:t>Gaze moves to the opposite direction (slow component of nystagmus)</a:t>
                </a:r>
              </a:p>
            </p:txBody>
          </p:sp>
        </p:grp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2057400" y="4899026"/>
              <a:ext cx="3505200" cy="1133475"/>
              <a:chOff x="336" y="3086"/>
              <a:chExt cx="2208" cy="714"/>
            </a:xfrm>
          </p:grpSpPr>
          <p:sp>
            <p:nvSpPr>
              <p:cNvPr id="20491" name="AutoShape 11"/>
              <p:cNvSpPr>
                <a:spLocks noChangeArrowheads="1"/>
              </p:cNvSpPr>
              <p:nvPr/>
            </p:nvSpPr>
            <p:spPr bwMode="auto">
              <a:xfrm>
                <a:off x="1296" y="3086"/>
                <a:ext cx="288" cy="336"/>
              </a:xfrm>
              <a:prstGeom prst="downArrow">
                <a:avLst>
                  <a:gd name="adj1" fmla="val 50000"/>
                  <a:gd name="adj2" fmla="val 29167"/>
                </a:avLst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0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0492" name="Text Box 12"/>
              <p:cNvSpPr txBox="1">
                <a:spLocks noChangeArrowheads="1"/>
              </p:cNvSpPr>
              <p:nvPr/>
            </p:nvSpPr>
            <p:spPr bwMode="auto">
              <a:xfrm>
                <a:off x="336" y="3470"/>
                <a:ext cx="2208" cy="3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tx1"/>
                    </a:solidFill>
                    <a:latin typeface="+mj-lt"/>
                  </a:rPr>
                  <a:t>Head continues to turn</a:t>
                </a:r>
              </a:p>
            </p:txBody>
          </p: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5791200" y="5237164"/>
              <a:ext cx="7067550" cy="1600200"/>
              <a:chOff x="2688" y="3299"/>
              <a:chExt cx="4452" cy="1008"/>
            </a:xfrm>
          </p:grpSpPr>
          <p:sp>
            <p:nvSpPr>
              <p:cNvPr id="20489" name="AutoShape 13"/>
              <p:cNvSpPr>
                <a:spLocks noChangeArrowheads="1"/>
              </p:cNvSpPr>
              <p:nvPr/>
            </p:nvSpPr>
            <p:spPr bwMode="auto">
              <a:xfrm>
                <a:off x="2688" y="3470"/>
                <a:ext cx="384" cy="336"/>
              </a:xfrm>
              <a:prstGeom prst="rightArrow">
                <a:avLst>
                  <a:gd name="adj1" fmla="val 50000"/>
                  <a:gd name="adj2" fmla="val 28571"/>
                </a:avLst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0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0490" name="Text Box 14"/>
              <p:cNvSpPr txBox="1">
                <a:spLocks noChangeArrowheads="1"/>
              </p:cNvSpPr>
              <p:nvPr/>
            </p:nvSpPr>
            <p:spPr bwMode="auto">
              <a:xfrm>
                <a:off x="3312" y="3299"/>
                <a:ext cx="3828" cy="10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800" dirty="0">
                    <a:solidFill>
                      <a:schemeClr val="tx1"/>
                    </a:solidFill>
                    <a:latin typeface="+mj-lt"/>
                  </a:rPr>
                  <a:t>Eyes jump forward and fix upon a new object in view (fast component </a:t>
                </a:r>
                <a:r>
                  <a:rPr lang="en-US" altLang="en-US" sz="2800" dirty="0" smtClean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800" dirty="0" smtClean="0">
                    <a:solidFill>
                      <a:schemeClr val="tx1"/>
                    </a:solidFill>
                    <a:latin typeface="+mj-lt"/>
                  </a:rPr>
                  <a:t>Regulated by centers in brainstem</a:t>
                </a:r>
              </a:p>
            </p:txBody>
          </p:sp>
        </p:grpSp>
      </p:grpSp>
      <p:sp>
        <p:nvSpPr>
          <p:cNvPr id="2048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sz="4800" dirty="0" smtClean="0">
                <a:solidFill>
                  <a:srgbClr val="C00000"/>
                </a:solidFill>
              </a:rPr>
              <a:t>Nystagmus</a:t>
            </a:r>
          </a:p>
        </p:txBody>
      </p:sp>
    </p:spTree>
    <p:extLst>
      <p:ext uri="{BB962C8B-B14F-4D97-AF65-F5344CB8AC3E}">
        <p14:creationId xmlns:p14="http://schemas.microsoft.com/office/powerpoint/2010/main" val="352763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factors maintaining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Neck proprioceptors</a:t>
            </a:r>
          </a:p>
          <a:p>
            <a:pPr marL="0" indent="0">
              <a:buNone/>
            </a:pPr>
            <a:r>
              <a:rPr lang="en-US" dirty="0" smtClean="0"/>
              <a:t>Joint receptors of the neck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Proprioceptive and exteroceptive information from the body</a:t>
            </a:r>
          </a:p>
          <a:p>
            <a:pPr marL="0" indent="0">
              <a:buNone/>
            </a:pPr>
            <a:r>
              <a:rPr lang="en-US" dirty="0" smtClean="0"/>
              <a:t>Pressure sensation from foot pads</a:t>
            </a:r>
          </a:p>
          <a:p>
            <a:pPr marL="0" indent="0">
              <a:buNone/>
            </a:pPr>
            <a:r>
              <a:rPr lang="en-US" dirty="0" smtClean="0"/>
              <a:t>Air pressure sensation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Visual mechanisms- shift of visual images on the retina</a:t>
            </a:r>
          </a:p>
        </p:txBody>
      </p:sp>
    </p:spTree>
    <p:extLst>
      <p:ext uri="{BB962C8B-B14F-4D97-AF65-F5344CB8AC3E}">
        <p14:creationId xmlns:p14="http://schemas.microsoft.com/office/powerpoint/2010/main" val="198449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Neuronal connections of the vestibular apparatus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junction of the medulla and the pons lies the vestibular nucleus</a:t>
            </a:r>
          </a:p>
          <a:p>
            <a:r>
              <a:rPr lang="en-US" dirty="0" smtClean="0"/>
              <a:t>Most vestibular nerves terminate at the vestibular nucleus</a:t>
            </a:r>
          </a:p>
          <a:p>
            <a:r>
              <a:rPr lang="en-US" dirty="0" smtClean="0"/>
              <a:t>Some pass to the reticular nuclei in the brain stem</a:t>
            </a:r>
          </a:p>
          <a:p>
            <a:r>
              <a:rPr lang="en-US" dirty="0" smtClean="0"/>
              <a:t>Some to the cerebellum ( fastigial, uvular and </a:t>
            </a:r>
            <a:r>
              <a:rPr lang="en-US" dirty="0" err="1" smtClean="0"/>
              <a:t>flocculonodular</a:t>
            </a:r>
            <a:r>
              <a:rPr lang="en-US" dirty="0" smtClean="0"/>
              <a:t> lobe)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02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vestibular nuclei, second order neurons pass to,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Cerebellum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Vestibulospinal</a:t>
            </a:r>
            <a:r>
              <a:rPr lang="en-US" dirty="0" smtClean="0"/>
              <a:t> tract- selectively control the excitatory signals to the different antigravity muscles to maintain equilibrium</a:t>
            </a:r>
          </a:p>
          <a:p>
            <a:pPr marL="0" indent="0">
              <a:buNone/>
            </a:pPr>
            <a:r>
              <a:rPr lang="en-US" dirty="0" smtClean="0"/>
              <a:t>( muscles of the vertebral column and the extensor muscles of the limbs)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Medial longitudinal fasciculus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Other brain stem areas(</a:t>
            </a:r>
            <a:r>
              <a:rPr lang="en-US" dirty="0" err="1" smtClean="0"/>
              <a:t>eg</a:t>
            </a:r>
            <a:r>
              <a:rPr lang="en-US" dirty="0" smtClean="0"/>
              <a:t>: reticular nuclei)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Neuronal connections of the vestibular apparatus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3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Membranous labyrinth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Main parts</a:t>
            </a:r>
          </a:p>
          <a:p>
            <a:r>
              <a:rPr lang="en-US" dirty="0" smtClean="0"/>
              <a:t>Semicircular canals</a:t>
            </a:r>
          </a:p>
          <a:p>
            <a:pPr marL="0" indent="0">
              <a:buNone/>
            </a:pPr>
            <a:r>
              <a:rPr lang="en-US" dirty="0" smtClean="0"/>
              <a:t>Rotational acceleration</a:t>
            </a:r>
          </a:p>
          <a:p>
            <a:r>
              <a:rPr lang="en-US" dirty="0" smtClean="0"/>
              <a:t>Utricle</a:t>
            </a:r>
          </a:p>
          <a:p>
            <a:pPr marL="0" indent="0">
              <a:buNone/>
            </a:pPr>
            <a:r>
              <a:rPr lang="en-US" dirty="0" smtClean="0"/>
              <a:t>Linear acceleration - horizontal</a:t>
            </a:r>
          </a:p>
          <a:p>
            <a:r>
              <a:rPr lang="en-US" dirty="0" smtClean="0"/>
              <a:t>Saccule</a:t>
            </a:r>
          </a:p>
          <a:p>
            <a:pPr marL="0" indent="0">
              <a:buNone/>
            </a:pPr>
            <a:r>
              <a:rPr lang="en-US" dirty="0" smtClean="0"/>
              <a:t>Linear acceleration - vertical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And the cochlea – major sensory organ for hearing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284"/>
            <a:ext cx="564911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33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Reticular nuclei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Pontine reticular nuclei- excite antigravity muscles.</a:t>
            </a:r>
          </a:p>
          <a:p>
            <a:r>
              <a:rPr lang="en-US" dirty="0" smtClean="0"/>
              <a:t>Medullary reticular nuclei – relax antigravity muscles.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41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 smtClean="0">
                <a:solidFill>
                  <a:srgbClr val="C00000"/>
                </a:solidFill>
                <a:latin typeface="+mn-lt"/>
              </a:rPr>
              <a:t>Vestibular pathway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3070492" y="1344266"/>
            <a:ext cx="6051015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n-lt"/>
              </a:rPr>
              <a:t>Vestibular neurons (from Cristae and maculae) </a:t>
            </a: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5715000" y="1981200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n-lt"/>
              </a:rPr>
              <a:t>Via Vestibular ganglion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2667000" y="2590800"/>
            <a:ext cx="67056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Vestibular nuclei (ipsilateral medulla) </a:t>
            </a: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and directly to 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chemeClr val="tx1"/>
                </a:solidFill>
                <a:latin typeface="+mn-lt"/>
              </a:rPr>
              <a:t>Floccular</a:t>
            </a: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 nodular lobe (Cerebellum) </a:t>
            </a:r>
          </a:p>
        </p:txBody>
      </p:sp>
      <p:sp>
        <p:nvSpPr>
          <p:cNvPr id="17414" name="AutoShape 9"/>
          <p:cNvSpPr>
            <a:spLocks noChangeArrowheads="1"/>
          </p:cNvSpPr>
          <p:nvPr/>
        </p:nvSpPr>
        <p:spPr bwMode="auto">
          <a:xfrm>
            <a:off x="5562600" y="1905000"/>
            <a:ext cx="457200" cy="6858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415" name="AutoShape 11"/>
          <p:cNvSpPr>
            <a:spLocks noChangeArrowheads="1"/>
          </p:cNvSpPr>
          <p:nvPr/>
        </p:nvSpPr>
        <p:spPr bwMode="auto">
          <a:xfrm rot="5400000">
            <a:off x="5219700" y="4305300"/>
            <a:ext cx="1676400" cy="381000"/>
          </a:xfrm>
          <a:prstGeom prst="rightArrow">
            <a:avLst>
              <a:gd name="adj1" fmla="val 50000"/>
              <a:gd name="adj2" fmla="val 110000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416" name="AutoShape 12"/>
          <p:cNvSpPr>
            <a:spLocks noChangeArrowheads="1"/>
          </p:cNvSpPr>
          <p:nvPr/>
        </p:nvSpPr>
        <p:spPr bwMode="auto">
          <a:xfrm rot="7019750">
            <a:off x="3352800" y="358140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417" name="Text Box 13"/>
          <p:cNvSpPr txBox="1">
            <a:spLocks noChangeArrowheads="1"/>
          </p:cNvSpPr>
          <p:nvPr/>
        </p:nvSpPr>
        <p:spPr bwMode="auto">
          <a:xfrm>
            <a:off x="5434934" y="5486401"/>
            <a:ext cx="3466846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+mn-lt"/>
              </a:rPr>
              <a:t>Control eye movements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n-lt"/>
              </a:rPr>
              <a:t>III, IV, VI Nuclei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n-lt"/>
              </a:rPr>
              <a:t>(from semicircular canals) </a:t>
            </a:r>
          </a:p>
        </p:txBody>
      </p:sp>
      <p:sp>
        <p:nvSpPr>
          <p:cNvPr id="17418" name="Text Box 17"/>
          <p:cNvSpPr txBox="1">
            <a:spLocks noChangeArrowheads="1"/>
          </p:cNvSpPr>
          <p:nvPr/>
        </p:nvSpPr>
        <p:spPr bwMode="auto">
          <a:xfrm>
            <a:off x="1600200" y="4168775"/>
            <a:ext cx="3505200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+mn-lt"/>
              </a:rPr>
              <a:t>Control Body Posture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n-lt"/>
              </a:rPr>
              <a:t>Spinal cord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n-lt"/>
              </a:rPr>
              <a:t>Reticular substance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n-lt"/>
              </a:rPr>
              <a:t>Cerebellum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n-lt"/>
              </a:rPr>
              <a:t>(from </a:t>
            </a:r>
            <a:r>
              <a:rPr lang="en-US" altLang="en-US" sz="2400" b="1">
                <a:solidFill>
                  <a:schemeClr val="tx1"/>
                </a:solidFill>
                <a:latin typeface="+mn-lt"/>
              </a:rPr>
              <a:t>Utricles &amp; sacculae</a:t>
            </a:r>
            <a:r>
              <a:rPr lang="en-US" altLang="en-US" sz="2400">
                <a:solidFill>
                  <a:schemeClr val="tx1"/>
                </a:solidFill>
                <a:latin typeface="+mn-lt"/>
              </a:rPr>
              <a:t>)</a:t>
            </a:r>
          </a:p>
        </p:txBody>
      </p:sp>
      <p:sp>
        <p:nvSpPr>
          <p:cNvPr id="17419" name="Text Box 18"/>
          <p:cNvSpPr txBox="1">
            <a:spLocks noChangeArrowheads="1"/>
          </p:cNvSpPr>
          <p:nvPr/>
        </p:nvSpPr>
        <p:spPr bwMode="auto">
          <a:xfrm>
            <a:off x="6629400" y="4114801"/>
            <a:ext cx="3886200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+mn-lt"/>
              </a:rPr>
              <a:t>Conscious perception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n-lt"/>
              </a:rPr>
              <a:t>Somatosensory cortex via  thalamus</a:t>
            </a:r>
          </a:p>
        </p:txBody>
      </p:sp>
      <p:sp>
        <p:nvSpPr>
          <p:cNvPr id="17420" name="AutoShape 19"/>
          <p:cNvSpPr>
            <a:spLocks noChangeArrowheads="1"/>
          </p:cNvSpPr>
          <p:nvPr/>
        </p:nvSpPr>
        <p:spPr bwMode="auto">
          <a:xfrm rot="3457875">
            <a:off x="7696200" y="358140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92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Equilibrium reflex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Excitation of the vestibular apparatus</a:t>
            </a:r>
          </a:p>
          <a:p>
            <a:r>
              <a:rPr lang="en-US" dirty="0" smtClean="0"/>
              <a:t>Vestibular nuclei and cerebellum</a:t>
            </a:r>
          </a:p>
          <a:p>
            <a:r>
              <a:rPr lang="en-US" dirty="0" err="1" smtClean="0"/>
              <a:t>vestibulospinal</a:t>
            </a:r>
            <a:r>
              <a:rPr lang="en-US" dirty="0" smtClean="0"/>
              <a:t> tract</a:t>
            </a:r>
          </a:p>
          <a:p>
            <a:r>
              <a:rPr lang="en-US" dirty="0" smtClean="0"/>
              <a:t>Reticular nuclei &gt; </a:t>
            </a:r>
            <a:r>
              <a:rPr lang="en-US" dirty="0" err="1" smtClean="0"/>
              <a:t>reticulospinal</a:t>
            </a:r>
            <a:r>
              <a:rPr lang="en-US" dirty="0" smtClean="0"/>
              <a:t> tract</a:t>
            </a:r>
          </a:p>
          <a:p>
            <a:r>
              <a:rPr lang="en-US" dirty="0" smtClean="0"/>
              <a:t>Signals to the spinal cord control the facilitation and inhibition of antigravity muscles</a:t>
            </a:r>
          </a:p>
          <a:p>
            <a:r>
              <a:rPr lang="en-US" dirty="0" smtClean="0"/>
              <a:t>Automatic control of equilibrium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324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Cerebellum and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Flocculonodular</a:t>
            </a:r>
            <a:r>
              <a:rPr lang="en-US" dirty="0" smtClean="0"/>
              <a:t> lobe- dynamic ( rapid changes in direction) equilibrium</a:t>
            </a:r>
          </a:p>
          <a:p>
            <a:pPr marL="0" indent="0">
              <a:buNone/>
            </a:pPr>
            <a:r>
              <a:rPr lang="en-US" dirty="0" smtClean="0"/>
              <a:t>Damage to it is the same as damage to semicircular canals</a:t>
            </a:r>
          </a:p>
          <a:p>
            <a:endParaRPr lang="en-US" dirty="0"/>
          </a:p>
          <a:p>
            <a:r>
              <a:rPr lang="en-US" dirty="0" smtClean="0"/>
              <a:t>Uvula – static equilibrium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08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Cortical centers for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cortical center for equilibrium</a:t>
            </a:r>
          </a:p>
          <a:p>
            <a:r>
              <a:rPr lang="en-US" dirty="0" smtClean="0"/>
              <a:t>Location: parietal lobe deep in the </a:t>
            </a:r>
            <a:r>
              <a:rPr lang="en-US" dirty="0" err="1" smtClean="0"/>
              <a:t>sylvian</a:t>
            </a:r>
            <a:r>
              <a:rPr lang="en-US" dirty="0" smtClean="0"/>
              <a:t> fissure</a:t>
            </a:r>
          </a:p>
          <a:p>
            <a:r>
              <a:rPr lang="en-US" dirty="0" smtClean="0"/>
              <a:t>Appraise the psyche of the equilibrium state of the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96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does decerebrate animals develop spastic rigidity?</a:t>
            </a:r>
          </a:p>
          <a:p>
            <a:r>
              <a:rPr lang="en-US" dirty="0" smtClean="0"/>
              <a:t>Why does a person running lean forward and if they were to run in a vacuum, what would their body position be?</a:t>
            </a:r>
          </a:p>
          <a:p>
            <a:endParaRPr lang="en-US" dirty="0"/>
          </a:p>
          <a:p>
            <a:r>
              <a:rPr lang="en-US" dirty="0" smtClean="0"/>
              <a:t>Other sources</a:t>
            </a:r>
          </a:p>
          <a:p>
            <a:r>
              <a:rPr lang="en-US" dirty="0" smtClean="0"/>
              <a:t>https://www.youtube.com/watch?v=P3aYqxGesqs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Sensory organs in the membranous labyrinth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95165" cy="4351338"/>
          </a:xfrm>
        </p:spPr>
        <p:txBody>
          <a:bodyPr/>
          <a:lstStyle/>
          <a:p>
            <a:pPr algn="ctr"/>
            <a:r>
              <a:rPr lang="en-US" dirty="0" smtClean="0"/>
              <a:t>Utricle and Saccule- </a:t>
            </a:r>
          </a:p>
          <a:p>
            <a:pPr marL="0" indent="0" algn="ctr">
              <a:buNone/>
            </a:pPr>
            <a:r>
              <a:rPr lang="en-US" dirty="0" smtClean="0"/>
              <a:t>Macula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2529" y="1825625"/>
            <a:ext cx="38951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Semicircular canal-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Crista ampullaris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3" y="3012141"/>
            <a:ext cx="5007758" cy="3035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275" y="2843213"/>
            <a:ext cx="3781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0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Maculae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55976" cy="4351338"/>
          </a:xfrm>
        </p:spPr>
        <p:txBody>
          <a:bodyPr/>
          <a:lstStyle/>
          <a:p>
            <a:r>
              <a:rPr lang="en-US" dirty="0" smtClean="0"/>
              <a:t>Sensory organ in the utricle and saccule</a:t>
            </a:r>
          </a:p>
          <a:p>
            <a:r>
              <a:rPr lang="en-US" dirty="0" smtClean="0"/>
              <a:t>Sensory area ~2mm in diameter</a:t>
            </a:r>
          </a:p>
          <a:p>
            <a:r>
              <a:rPr lang="en-US" dirty="0" smtClean="0"/>
              <a:t>Utricle – horizontal plane-</a:t>
            </a:r>
          </a:p>
          <a:p>
            <a:r>
              <a:rPr lang="en-US" dirty="0" smtClean="0"/>
              <a:t>Saccule – Vertical plane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845" y="524435"/>
            <a:ext cx="3437612" cy="33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5597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Base of the macula- Hair cells ( many thousands) with cilia projecting out.</a:t>
            </a:r>
          </a:p>
          <a:p>
            <a:r>
              <a:rPr lang="en-US" dirty="0" smtClean="0"/>
              <a:t>Covered by a gelatinous layer.</a:t>
            </a:r>
          </a:p>
          <a:p>
            <a:r>
              <a:rPr lang="en-US" dirty="0" smtClean="0"/>
              <a:t>Statoconia - small calcium carbonate crystals are embedded in the gelatinous layer. Weight of </a:t>
            </a:r>
            <a:r>
              <a:rPr lang="en-US" dirty="0" err="1" smtClean="0"/>
              <a:t>statoconia</a:t>
            </a:r>
            <a:r>
              <a:rPr lang="en-US" dirty="0" smtClean="0"/>
              <a:t> bend the cilia towards the gravitational pull.</a:t>
            </a:r>
            <a:endParaRPr lang="en-US" dirty="0"/>
          </a:p>
          <a:p>
            <a:r>
              <a:rPr lang="en-US" dirty="0" smtClean="0"/>
              <a:t>Sides and base of hair cells synapse with sensory ending of vestibular nerve.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046183" y="172652"/>
            <a:ext cx="5011346" cy="3367043"/>
            <a:chOff x="7046183" y="172652"/>
            <a:chExt cx="5011346" cy="33670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6183" y="172652"/>
              <a:ext cx="5011346" cy="303607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906871" y="3262696"/>
              <a:ext cx="23128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Sustentacular</a:t>
              </a:r>
              <a:r>
                <a:rPr lang="en-US" sz="1200" dirty="0" smtClean="0"/>
                <a:t> cells</a:t>
              </a:r>
              <a:endParaRPr lang="en-US" sz="1200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8861612" y="2311206"/>
              <a:ext cx="336176" cy="897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8861612" y="2305897"/>
              <a:ext cx="537882" cy="9028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297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Hair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2832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Each hair cell has 50-60 small cilia - </a:t>
            </a:r>
            <a:r>
              <a:rPr lang="en-US" dirty="0" err="1" smtClean="0"/>
              <a:t>stereocilia</a:t>
            </a:r>
            <a:r>
              <a:rPr lang="en-US" dirty="0" smtClean="0"/>
              <a:t> </a:t>
            </a:r>
          </a:p>
          <a:p>
            <a:r>
              <a:rPr lang="en-US" dirty="0" smtClean="0"/>
              <a:t>One large cilium – kinocilium</a:t>
            </a:r>
          </a:p>
          <a:p>
            <a:r>
              <a:rPr lang="en-US" dirty="0" smtClean="0"/>
              <a:t>Arranged in ascending order</a:t>
            </a:r>
          </a:p>
          <a:p>
            <a:r>
              <a:rPr lang="en-US" dirty="0" smtClean="0"/>
              <a:t>Minute filamentous attachments between cilia connect the shorter cilia to the next long one and the longest </a:t>
            </a:r>
            <a:r>
              <a:rPr lang="en-US" dirty="0" err="1" smtClean="0"/>
              <a:t>stereocilia</a:t>
            </a:r>
            <a:r>
              <a:rPr lang="en-US" dirty="0" smtClean="0"/>
              <a:t> to the kinocilium</a:t>
            </a:r>
          </a:p>
          <a:p>
            <a:r>
              <a:rPr lang="en-US" dirty="0" smtClean="0"/>
              <a:t>Under normal resting conditions – nerve fibers from the hair cells transmit impulses at a rate of 100/sec</a:t>
            </a:r>
          </a:p>
          <a:p>
            <a:endParaRPr lang="en-US" dirty="0"/>
          </a:p>
        </p:txBody>
      </p:sp>
      <p:pic>
        <p:nvPicPr>
          <p:cNvPr id="3074" name="Picture 2" descr="Image result for cation channel openining with steriocilia movem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7" r="17508"/>
          <a:stretch/>
        </p:blipFill>
        <p:spPr bwMode="auto">
          <a:xfrm>
            <a:off x="8310282" y="365125"/>
            <a:ext cx="3348318" cy="382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2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of cilia and receptor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1127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Bending the </a:t>
            </a:r>
            <a:r>
              <a:rPr lang="en-US" dirty="0" err="1" smtClean="0"/>
              <a:t>stereocilia</a:t>
            </a:r>
            <a:r>
              <a:rPr lang="en-US" dirty="0" smtClean="0"/>
              <a:t> to the kinocilium tugs the filamentous attachments</a:t>
            </a:r>
          </a:p>
          <a:p>
            <a:r>
              <a:rPr lang="en-US" dirty="0" smtClean="0"/>
              <a:t>open cation channels </a:t>
            </a:r>
          </a:p>
          <a:p>
            <a:r>
              <a:rPr lang="en-US" dirty="0" smtClean="0"/>
              <a:t>Positive ions come inside the cell</a:t>
            </a:r>
          </a:p>
          <a:p>
            <a:r>
              <a:rPr lang="en-US" dirty="0" smtClean="0"/>
              <a:t>Receptor membrane gets depolarized</a:t>
            </a:r>
          </a:p>
          <a:p>
            <a:r>
              <a:rPr lang="en-US" dirty="0" smtClean="0"/>
              <a:t>Increase in impulse transmission in the nerve fibers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" r="44182" b="12653"/>
          <a:stretch/>
        </p:blipFill>
        <p:spPr>
          <a:xfrm>
            <a:off x="7073153" y="1690688"/>
            <a:ext cx="3939988" cy="26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4684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Bending the </a:t>
            </a:r>
            <a:r>
              <a:rPr lang="en-US" dirty="0" err="1" smtClean="0"/>
              <a:t>stereocilia</a:t>
            </a:r>
            <a:r>
              <a:rPr lang="en-US" dirty="0" smtClean="0"/>
              <a:t> backward to the kinocilium </a:t>
            </a:r>
          </a:p>
          <a:p>
            <a:r>
              <a:rPr lang="en-US" dirty="0" smtClean="0"/>
              <a:t>Reduce tension in filamentous attachments</a:t>
            </a:r>
          </a:p>
          <a:p>
            <a:r>
              <a:rPr lang="en-US" dirty="0" smtClean="0"/>
              <a:t>closes cation channels </a:t>
            </a:r>
          </a:p>
          <a:p>
            <a:r>
              <a:rPr lang="en-US" dirty="0" smtClean="0"/>
              <a:t>Receptor membrane gets hyperpolarized</a:t>
            </a:r>
          </a:p>
          <a:p>
            <a:r>
              <a:rPr lang="en-US" dirty="0" smtClean="0"/>
              <a:t>Reduction or complete stop in impulse transmission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of cilia and receptor potential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8462" b="13023"/>
          <a:stretch/>
        </p:blipFill>
        <p:spPr>
          <a:xfrm>
            <a:off x="9641541" y="1825625"/>
            <a:ext cx="1712259" cy="300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62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1391</Words>
  <Application>Microsoft Office PowerPoint</Application>
  <PresentationFormat>Widescreen</PresentationFormat>
  <Paragraphs>212</Paragraphs>
  <Slides>35</Slides>
  <Notes>1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Office Theme</vt:lpstr>
      <vt:lpstr>VESTIBULAR FUNCTIONS</vt:lpstr>
      <vt:lpstr>Vestibular apparatus</vt:lpstr>
      <vt:lpstr>Membranous labyrinth </vt:lpstr>
      <vt:lpstr>Sensory organs in the membranous labyrinth</vt:lpstr>
      <vt:lpstr>Maculae</vt:lpstr>
      <vt:lpstr>Macula</vt:lpstr>
      <vt:lpstr>Hair cell</vt:lpstr>
      <vt:lpstr>Movement of cilia and receptor potential</vt:lpstr>
      <vt:lpstr>Movement of cilia and receptor potential</vt:lpstr>
      <vt:lpstr>Receptor potential of a hair cell and vestibular nerve action potential frequency</vt:lpstr>
      <vt:lpstr>How does the brain identify the bending of the head</vt:lpstr>
      <vt:lpstr>PowerPoint Presentation</vt:lpstr>
      <vt:lpstr>Static Equilibrium</vt:lpstr>
      <vt:lpstr>Linear acceleration</vt:lpstr>
      <vt:lpstr>PowerPoint Presentation</vt:lpstr>
      <vt:lpstr>Question</vt:lpstr>
      <vt:lpstr>Semicircular canals</vt:lpstr>
      <vt:lpstr>Crista ampullaris</vt:lpstr>
      <vt:lpstr>Detection of rotation</vt:lpstr>
      <vt:lpstr>Detection of rotation</vt:lpstr>
      <vt:lpstr>Changes to impulse rate with rotation</vt:lpstr>
      <vt:lpstr>Changes to impulse rate with cessation of rotation</vt:lpstr>
      <vt:lpstr>PowerPoint Presentation</vt:lpstr>
      <vt:lpstr>Appraisal of rotation by the brain</vt:lpstr>
      <vt:lpstr>Vestibular mechanism stabilizing the eye</vt:lpstr>
      <vt:lpstr>Nystagmus</vt:lpstr>
      <vt:lpstr>Other factors maintaining equilibrium</vt:lpstr>
      <vt:lpstr>Neuronal connections of the vestibular apparatus</vt:lpstr>
      <vt:lpstr>Neuronal connections of the vestibular apparatus</vt:lpstr>
      <vt:lpstr>Reticular nuclei</vt:lpstr>
      <vt:lpstr>Vestibular pathway</vt:lpstr>
      <vt:lpstr>Equilibrium reflex</vt:lpstr>
      <vt:lpstr>Cerebellum and equilibrium</vt:lpstr>
      <vt:lpstr>Cortical centers for equilibrium</vt:lpstr>
      <vt:lpstr>Homework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VESTIBULAR FUNCTIONS</dc:title>
  <dc:creator>Tania Warnakulasuriya</dc:creator>
  <cp:lastModifiedBy>User</cp:lastModifiedBy>
  <cp:revision>54</cp:revision>
  <dcterms:created xsi:type="dcterms:W3CDTF">2018-06-20T03:12:03Z</dcterms:created>
  <dcterms:modified xsi:type="dcterms:W3CDTF">2018-06-21T02:47:02Z</dcterms:modified>
</cp:coreProperties>
</file>